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87" r:id="rId6"/>
    <p:sldId id="288" r:id="rId7"/>
    <p:sldId id="264" r:id="rId8"/>
    <p:sldId id="265" r:id="rId9"/>
    <p:sldId id="266" r:id="rId10"/>
    <p:sldId id="274" r:id="rId11"/>
    <p:sldId id="275" r:id="rId12"/>
    <p:sldId id="268" r:id="rId13"/>
    <p:sldId id="269" r:id="rId14"/>
    <p:sldId id="270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Zelfstandig maken opdracht 2.1 t/m 	</a:t>
            </a:r>
            <a:r>
              <a:rPr lang="nl-NL" dirty="0" smtClean="0"/>
              <a:t>2.4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 </a:t>
            </a:r>
          </a:p>
          <a:p>
            <a:pPr marL="0" indent="0">
              <a:buNone/>
            </a:pPr>
            <a:r>
              <a:rPr lang="nl-NL" sz="2500" dirty="0" smtClean="0"/>
              <a:t>Zelfstandig lezen en werken t/m </a:t>
            </a:r>
            <a:r>
              <a:rPr lang="nl-NL" sz="2500" dirty="0" smtClean="0"/>
              <a:t>2.6</a:t>
            </a:r>
          </a:p>
          <a:p>
            <a:pPr marL="0" indent="0">
              <a:buNone/>
            </a:pPr>
            <a:r>
              <a:rPr lang="nl-NL" sz="2500" dirty="0" smtClean="0"/>
              <a:t>Daarmee klaar? t/m 2.11</a:t>
            </a:r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745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1399"/>
          <a:stretch/>
        </p:blipFill>
        <p:spPr>
          <a:xfrm>
            <a:off x="0" y="0"/>
            <a:ext cx="10034337" cy="1275347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76310"/>
          <a:stretch/>
        </p:blipFill>
        <p:spPr>
          <a:xfrm>
            <a:off x="0" y="0"/>
            <a:ext cx="10034337" cy="1624263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2"/>
          <a:srcRect b="64026"/>
          <a:stretch/>
        </p:blipFill>
        <p:spPr>
          <a:xfrm>
            <a:off x="0" y="0"/>
            <a:ext cx="10034337" cy="2466474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 rotWithShape="1">
          <a:blip r:embed="rId2"/>
          <a:srcRect b="55954"/>
          <a:stretch/>
        </p:blipFill>
        <p:spPr>
          <a:xfrm>
            <a:off x="0" y="0"/>
            <a:ext cx="10034337" cy="3019926"/>
          </a:xfrm>
          <a:prstGeom prst="rect">
            <a:avLst/>
          </a:prstGeom>
        </p:spPr>
      </p:pic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/>
          <a:srcRect b="44373"/>
          <a:stretch/>
        </p:blipFill>
        <p:spPr>
          <a:xfrm>
            <a:off x="0" y="0"/>
            <a:ext cx="10034337" cy="3814011"/>
          </a:xfrm>
          <a:prstGeom prst="rect">
            <a:avLst/>
          </a:prstGeom>
        </p:spPr>
      </p:pic>
      <p:pic>
        <p:nvPicPr>
          <p:cNvPr id="9" name="Tijdelijke aanduiding voor inhoud 3"/>
          <p:cNvPicPr>
            <a:picLocks noChangeAspect="1"/>
          </p:cNvPicPr>
          <p:nvPr/>
        </p:nvPicPr>
        <p:blipFill rotWithShape="1">
          <a:blip r:embed="rId2"/>
          <a:srcRect b="38757"/>
          <a:stretch/>
        </p:blipFill>
        <p:spPr>
          <a:xfrm>
            <a:off x="0" y="0"/>
            <a:ext cx="10034337" cy="4199021"/>
          </a:xfrm>
          <a:prstGeom prst="rect">
            <a:avLst/>
          </a:prstGeom>
        </p:spPr>
      </p:pic>
      <p:pic>
        <p:nvPicPr>
          <p:cNvPr id="10" name="Tijdelijke aanduiding voor inhoud 3"/>
          <p:cNvPicPr>
            <a:picLocks noChangeAspect="1"/>
          </p:cNvPicPr>
          <p:nvPr/>
        </p:nvPicPr>
        <p:blipFill rotWithShape="1">
          <a:blip r:embed="rId2"/>
          <a:srcRect b="29808"/>
          <a:stretch/>
        </p:blipFill>
        <p:spPr>
          <a:xfrm>
            <a:off x="0" y="0"/>
            <a:ext cx="10034337" cy="4812632"/>
          </a:xfrm>
          <a:prstGeom prst="rect">
            <a:avLst/>
          </a:prstGeom>
        </p:spPr>
      </p:pic>
      <p:pic>
        <p:nvPicPr>
          <p:cNvPr id="11" name="Tijdelijke aanduiding voor inhoud 3"/>
          <p:cNvPicPr>
            <a:picLocks noChangeAspect="1"/>
          </p:cNvPicPr>
          <p:nvPr/>
        </p:nvPicPr>
        <p:blipFill rotWithShape="1">
          <a:blip r:embed="rId2"/>
          <a:srcRect b="22437"/>
          <a:stretch/>
        </p:blipFill>
        <p:spPr>
          <a:xfrm>
            <a:off x="0" y="0"/>
            <a:ext cx="10034337" cy="5317958"/>
          </a:xfrm>
          <a:prstGeom prst="rect">
            <a:avLst/>
          </a:prstGeom>
        </p:spPr>
      </p:pic>
      <p:pic>
        <p:nvPicPr>
          <p:cNvPr id="12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34337" cy="685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0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Constante kosten.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Hoe berekenen we de totale constante kosten?</a:t>
            </a:r>
          </a:p>
          <a:p>
            <a:r>
              <a:rPr lang="nl-NL" sz="2500" dirty="0" smtClean="0"/>
              <a:t>Vaak gegeven.</a:t>
            </a:r>
          </a:p>
          <a:p>
            <a:r>
              <a:rPr lang="nl-NL" sz="2500" dirty="0" smtClean="0"/>
              <a:t>Of gemiddelde constante kosten * de afzet (vanaf nu noemen we dat Q)</a:t>
            </a:r>
          </a:p>
          <a:p>
            <a:endParaRPr lang="nl-NL" sz="2500" dirty="0"/>
          </a:p>
          <a:p>
            <a:r>
              <a:rPr lang="nl-NL" sz="2500" dirty="0" smtClean="0"/>
              <a:t>Hoe bereken ne we de gemiddelde constante kosten?</a:t>
            </a:r>
            <a:br>
              <a:rPr lang="nl-NL" sz="2500" dirty="0" smtClean="0"/>
            </a:br>
            <a:r>
              <a:rPr lang="nl-NL" sz="2500" dirty="0" smtClean="0"/>
              <a:t>Totale constante kosten / Q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238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Hoe berekenen we de totale variabele kosten?</a:t>
            </a:r>
          </a:p>
          <a:p>
            <a:r>
              <a:rPr lang="nl-NL" sz="2500" dirty="0" smtClean="0"/>
              <a:t>Gemiddelde variabele kosten * de afzet</a:t>
            </a:r>
          </a:p>
          <a:p>
            <a:endParaRPr lang="nl-NL" sz="2500" dirty="0"/>
          </a:p>
          <a:p>
            <a:r>
              <a:rPr lang="nl-NL" sz="2500" dirty="0" smtClean="0"/>
              <a:t>Hoe bereken ne we de gemiddelde variabele kosten?</a:t>
            </a:r>
            <a:br>
              <a:rPr lang="nl-NL" sz="2500" dirty="0" smtClean="0"/>
            </a:br>
            <a:r>
              <a:rPr lang="nl-NL" sz="2500" dirty="0" smtClean="0"/>
              <a:t>Totale variabele kosten / Q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0153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152" y="1159099"/>
            <a:ext cx="9183850" cy="4882263"/>
          </a:xfrm>
        </p:spPr>
        <p:txBody>
          <a:bodyPr>
            <a:noAutofit/>
          </a:bodyPr>
          <a:lstStyle/>
          <a:p>
            <a:r>
              <a:rPr lang="nl-NL" sz="2400" b="1" dirty="0" smtClean="0"/>
              <a:t>Hoe berekenen we de totale kosten?</a:t>
            </a:r>
          </a:p>
          <a:p>
            <a:r>
              <a:rPr lang="nl-NL" sz="2400" b="1" dirty="0" smtClean="0"/>
              <a:t>2 mogelijkheden</a:t>
            </a:r>
          </a:p>
          <a:p>
            <a:r>
              <a:rPr lang="nl-NL" sz="2400" b="1" dirty="0" smtClean="0"/>
              <a:t>Totale constante kosten + totale variabele kosten = totale kosten.</a:t>
            </a:r>
          </a:p>
          <a:p>
            <a:r>
              <a:rPr lang="nl-NL" sz="2400" b="1" dirty="0" smtClean="0"/>
              <a:t>Gemiddeld totale kosten * Q = totale kosten.</a:t>
            </a:r>
            <a:endParaRPr lang="nl-NL" sz="2400" b="1" dirty="0"/>
          </a:p>
          <a:p>
            <a:endParaRPr lang="nl-NL" sz="2400" b="1" dirty="0" smtClean="0"/>
          </a:p>
          <a:p>
            <a:r>
              <a:rPr lang="nl-NL" sz="2400" b="1" dirty="0" smtClean="0"/>
              <a:t>Hoe berekenen we de gemiddelde totale kosten?</a:t>
            </a:r>
          </a:p>
          <a:p>
            <a:r>
              <a:rPr lang="nl-NL" sz="2400" b="1" dirty="0" smtClean="0"/>
              <a:t>2 mogelijkheden</a:t>
            </a:r>
          </a:p>
          <a:p>
            <a:r>
              <a:rPr lang="nl-NL" sz="2400" b="1" dirty="0" smtClean="0"/>
              <a:t>Totale kosten / Q = gemiddelde variabele kosten</a:t>
            </a:r>
          </a:p>
          <a:p>
            <a:r>
              <a:rPr lang="nl-NL" sz="2400" b="1" dirty="0" smtClean="0"/>
              <a:t>Totale constante kosten/ Q + totale variabele kosten /Q = gemiddelde variabele kosten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64341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57726"/>
            <a:ext cx="8596668" cy="1320800"/>
          </a:xfrm>
        </p:spPr>
        <p:txBody>
          <a:bodyPr/>
          <a:lstStyle/>
          <a:p>
            <a:r>
              <a:rPr lang="nl-NL" dirty="0" smtClean="0"/>
              <a:t>We beginnen een bedrijf.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Als we kijken naar de zojuist besproken formules</a:t>
            </a:r>
          </a:p>
          <a:p>
            <a:r>
              <a:rPr lang="nl-NL" sz="2500" dirty="0" smtClean="0"/>
              <a:t>Wat is een voorwaarde voordat we beginnen met ons bedrijf?</a:t>
            </a:r>
          </a:p>
          <a:p>
            <a:r>
              <a:rPr lang="nl-NL" sz="2500" dirty="0" smtClean="0"/>
              <a:t>Welke formules moeten minimaal aan elkaar gelijk zijn?</a:t>
            </a:r>
            <a:endParaRPr lang="nl-NL" sz="2500" dirty="0"/>
          </a:p>
          <a:p>
            <a:r>
              <a:rPr lang="nl-NL" sz="2500" dirty="0" smtClean="0"/>
              <a:t>totale kosten = totale omzet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In dat geval maken we geen winst of verlies</a:t>
            </a:r>
          </a:p>
          <a:p>
            <a:r>
              <a:rPr lang="nl-NL" sz="2500" dirty="0" smtClean="0"/>
              <a:t>Dit noemen we break even of quitte spelen.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9712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Zelfstandig maken opdracht 2.7 en 2.8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 </a:t>
            </a:r>
          </a:p>
          <a:p>
            <a:pPr marL="0" indent="0">
              <a:buNone/>
            </a:pPr>
            <a:r>
              <a:rPr lang="nl-NL" sz="2500" dirty="0" smtClean="0"/>
              <a:t>Zelfstandig lezen en werken t/m 2.11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402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67138"/>
          <a:stretch/>
        </p:blipFill>
        <p:spPr>
          <a:xfrm>
            <a:off x="0" y="-1"/>
            <a:ext cx="4006516" cy="25168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45132"/>
          <a:stretch/>
        </p:blipFill>
        <p:spPr>
          <a:xfrm>
            <a:off x="0" y="-1"/>
            <a:ext cx="6689558" cy="25168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23125"/>
          <a:stretch/>
        </p:blipFill>
        <p:spPr>
          <a:xfrm>
            <a:off x="0" y="-1"/>
            <a:ext cx="9372600" cy="25168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51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6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149516" cy="689764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515" y="19050"/>
            <a:ext cx="6870031" cy="99087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4"/>
          <a:srcRect r="66941" b="-1506"/>
          <a:stretch/>
        </p:blipFill>
        <p:spPr>
          <a:xfrm>
            <a:off x="4506999" y="894085"/>
            <a:ext cx="4030579" cy="255473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/>
          <a:srcRect r="45132"/>
          <a:stretch/>
        </p:blipFill>
        <p:spPr>
          <a:xfrm>
            <a:off x="4506998" y="913028"/>
            <a:ext cx="7685002" cy="2891368"/>
          </a:xfrm>
          <a:prstGeom prst="rect">
            <a:avLst/>
          </a:prstGeom>
        </p:spPr>
      </p:pic>
      <p:pic>
        <p:nvPicPr>
          <p:cNvPr id="9" name="Tijdelijke aanduiding voor inhoud 8"/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54377"/>
          <a:stretch/>
        </p:blipFill>
        <p:spPr>
          <a:xfrm>
            <a:off x="4632158" y="3336712"/>
            <a:ext cx="7471609" cy="338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Zelfstandig maken opdracht 2.9 t/m 2.11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 </a:t>
            </a:r>
          </a:p>
          <a:p>
            <a:pPr marL="0" indent="0">
              <a:buNone/>
            </a:pPr>
            <a:r>
              <a:rPr lang="nl-NL" sz="2500" dirty="0" smtClean="0"/>
              <a:t>Zelfstandig lezen en werken t/m 2.15</a:t>
            </a:r>
          </a:p>
          <a:p>
            <a:pPr marL="0" indent="0">
              <a:buNone/>
            </a:pPr>
            <a:r>
              <a:rPr lang="nl-NL" sz="2500" dirty="0" smtClean="0"/>
              <a:t>Dit is tevens het huiswerk voor morgen t/m 2.11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17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 smtClean="0"/>
              <a:t>Marktaandeel.</a:t>
            </a:r>
          </a:p>
          <a:p>
            <a:r>
              <a:rPr lang="nl-NL" sz="2200" dirty="0" smtClean="0"/>
              <a:t>Totale </a:t>
            </a:r>
            <a:r>
              <a:rPr lang="nl-NL" sz="2200" dirty="0" smtClean="0"/>
              <a:t>opbrengst/ omzet</a:t>
            </a:r>
            <a:r>
              <a:rPr lang="nl-NL" sz="2200" dirty="0" smtClean="0"/>
              <a:t>								</a:t>
            </a:r>
          </a:p>
          <a:p>
            <a:r>
              <a:rPr lang="nl-NL" sz="2200" dirty="0" smtClean="0"/>
              <a:t>Totale kosten</a:t>
            </a:r>
          </a:p>
          <a:p>
            <a:r>
              <a:rPr lang="nl-NL" sz="2200" dirty="0" smtClean="0">
                <a:sym typeface="Wingdings" panose="05000000000000000000" pitchFamily="2" charset="2"/>
              </a:rPr>
              <a:t>afschrijvingskosten.</a:t>
            </a:r>
          </a:p>
          <a:p>
            <a:r>
              <a:rPr lang="nl-NL" sz="2200" dirty="0" smtClean="0"/>
              <a:t>Totale winst.</a:t>
            </a:r>
          </a:p>
          <a:p>
            <a:r>
              <a:rPr lang="nl-NL" sz="2200" dirty="0" smtClean="0"/>
              <a:t>Break even.</a:t>
            </a:r>
          </a:p>
          <a:p>
            <a:r>
              <a:rPr lang="nl-NL" sz="2200" dirty="0" smtClean="0"/>
              <a:t>Marginale opbrengst.</a:t>
            </a:r>
          </a:p>
          <a:p>
            <a:r>
              <a:rPr lang="nl-NL" sz="2200" dirty="0" smtClean="0"/>
              <a:t>Marginale kosten.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2121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890"/>
          <a:stretch/>
        </p:blipFill>
        <p:spPr>
          <a:xfrm>
            <a:off x="0" y="0"/>
            <a:ext cx="12192000" cy="8301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781"/>
          <a:stretch/>
        </p:blipFill>
        <p:spPr>
          <a:xfrm>
            <a:off x="0" y="0"/>
            <a:ext cx="12192000" cy="16603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590"/>
          <a:stretch/>
        </p:blipFill>
        <p:spPr>
          <a:xfrm>
            <a:off x="0" y="0"/>
            <a:ext cx="12192000" cy="20092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4290"/>
          <a:stretch/>
        </p:blipFill>
        <p:spPr>
          <a:xfrm>
            <a:off x="0" y="0"/>
            <a:ext cx="12192000" cy="31883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85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5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9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70032" cy="682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9696"/>
          <a:stretch/>
        </p:blipFill>
        <p:spPr>
          <a:xfrm>
            <a:off x="0" y="0"/>
            <a:ext cx="12192000" cy="20092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766"/>
          <a:stretch/>
        </p:blipFill>
        <p:spPr>
          <a:xfrm>
            <a:off x="0" y="0"/>
            <a:ext cx="12192000" cy="24544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0840"/>
          <a:stretch/>
        </p:blipFill>
        <p:spPr>
          <a:xfrm>
            <a:off x="0" y="0"/>
            <a:ext cx="12192000" cy="39463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98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0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8978"/>
          <a:stretch/>
        </p:blipFill>
        <p:spPr>
          <a:xfrm>
            <a:off x="-1" y="0"/>
            <a:ext cx="10587789" cy="48968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587789" cy="689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5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18" y="184149"/>
            <a:ext cx="11997882" cy="27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94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8969" y="1390568"/>
            <a:ext cx="10501010" cy="3880773"/>
          </a:xfrm>
        </p:spPr>
        <p:txBody>
          <a:bodyPr>
            <a:noAutofit/>
          </a:bodyPr>
          <a:lstStyle/>
          <a:p>
            <a:r>
              <a:rPr lang="nl-NL" sz="2000" dirty="0" smtClean="0"/>
              <a:t>Marktaandeel.				Afzet van de onderneming/ totale afzet markt * 100%</a:t>
            </a:r>
          </a:p>
          <a:p>
            <a:r>
              <a:rPr lang="nl-NL" sz="2000" dirty="0" smtClean="0"/>
              <a:t>Totale opbrengst.			Prijs * afzet					</a:t>
            </a:r>
          </a:p>
          <a:p>
            <a:r>
              <a:rPr lang="nl-NL" sz="2000" dirty="0" smtClean="0"/>
              <a:t>Totale kosten				Totale variabele kosten + totale constante kosten.</a:t>
            </a:r>
          </a:p>
          <a:p>
            <a:r>
              <a:rPr lang="nl-NL" sz="2000" dirty="0" smtClean="0">
                <a:sym typeface="Wingdings" panose="05000000000000000000" pitchFamily="2" charset="2"/>
              </a:rPr>
              <a:t>Afschrijvingskosten			Kosten die je maakt om machine te vervangen.</a:t>
            </a:r>
          </a:p>
          <a:p>
            <a:r>
              <a:rPr lang="nl-NL" sz="2000" dirty="0" smtClean="0"/>
              <a:t>Totale winst.					Totale opbrengst – totale kosten	</a:t>
            </a:r>
          </a:p>
          <a:p>
            <a:r>
              <a:rPr lang="nl-NL" sz="2000" dirty="0" smtClean="0"/>
              <a:t>Break even.					Zowel geen winst als verlies</a:t>
            </a:r>
          </a:p>
          <a:p>
            <a:r>
              <a:rPr lang="nl-NL" sz="2000" dirty="0" smtClean="0"/>
              <a:t>Break even omzet			de omzet waarbij je geen winst of verlies maakt.</a:t>
            </a:r>
          </a:p>
          <a:p>
            <a:r>
              <a:rPr lang="nl-NL" sz="2000" dirty="0" smtClean="0"/>
              <a:t>Break even afzet				de afzet waarbij je geen winst of verlies maakt.</a:t>
            </a:r>
          </a:p>
          <a:p>
            <a:r>
              <a:rPr lang="nl-NL" sz="2000" dirty="0" smtClean="0"/>
              <a:t>Marginale opbrengst.			Opbrengst van 1 extra product.</a:t>
            </a:r>
          </a:p>
          <a:p>
            <a:r>
              <a:rPr lang="nl-NL" sz="2000" dirty="0" smtClean="0"/>
              <a:t>Marginale kosten.			Kosten van 1 extra product.</a:t>
            </a:r>
          </a:p>
          <a:p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18732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 rekenen met omzet, kosten en winst.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1684421"/>
            <a:ext cx="10046368" cy="4356941"/>
          </a:xfrm>
        </p:spPr>
        <p:txBody>
          <a:bodyPr>
            <a:noAutofit/>
          </a:bodyPr>
          <a:lstStyle/>
          <a:p>
            <a:r>
              <a:rPr lang="nl-NL" sz="2500" dirty="0" smtClean="0"/>
              <a:t>Wat is de omzet?</a:t>
            </a:r>
          </a:p>
          <a:p>
            <a:r>
              <a:rPr lang="nl-NL" sz="2500" dirty="0" smtClean="0"/>
              <a:t>Prijs * afzet (P * Q)</a:t>
            </a:r>
          </a:p>
          <a:p>
            <a:r>
              <a:rPr lang="nl-NL" sz="2500" dirty="0" smtClean="0"/>
              <a:t>Wat zijn de totale kosten?</a:t>
            </a:r>
            <a:r>
              <a:rPr lang="nl-NL" sz="2500" dirty="0"/>
              <a:t> </a:t>
            </a:r>
            <a:r>
              <a:rPr lang="nl-NL" sz="2500" dirty="0" smtClean="0"/>
              <a:t>wat valt hieronder?</a:t>
            </a:r>
          </a:p>
          <a:p>
            <a:r>
              <a:rPr lang="nl-NL" sz="2500" dirty="0" smtClean="0"/>
              <a:t>Onderverdelen het in constante kosten (CK) en variabele kosten (VK)</a:t>
            </a:r>
          </a:p>
          <a:p>
            <a:r>
              <a:rPr lang="nl-NL" sz="2500" dirty="0" smtClean="0"/>
              <a:t>Constante kosten blijven gelijk ongeacht hoeveel producten je maakt</a:t>
            </a:r>
          </a:p>
          <a:p>
            <a:r>
              <a:rPr lang="nl-NL" sz="2500" dirty="0" smtClean="0"/>
              <a:t>Variabele kosten nemen toe naarmate je meer producten maakt.</a:t>
            </a:r>
          </a:p>
          <a:p>
            <a:r>
              <a:rPr lang="nl-NL" sz="2500" dirty="0" smtClean="0"/>
              <a:t>Wat is winst?</a:t>
            </a:r>
          </a:p>
          <a:p>
            <a:r>
              <a:rPr lang="nl-NL" sz="2500" dirty="0" smtClean="0"/>
              <a:t>Omzet – kosten.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5025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Constanten kosten</a:t>
            </a:r>
            <a:br>
              <a:rPr lang="nl-NL" dirty="0" smtClean="0"/>
            </a:br>
            <a:r>
              <a:rPr lang="nl-NL" dirty="0" smtClean="0"/>
              <a:t>(2 minuten zelfstandig)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8612265" cy="4699000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Bedenk voor jezelf een bedrijfje wat je kan beginnen en bedenk welke kosten die je maakt constant zijn.</a:t>
            </a:r>
          </a:p>
          <a:p>
            <a:endParaRPr lang="nl-NL" sz="2500" dirty="0"/>
          </a:p>
          <a:p>
            <a:r>
              <a:rPr lang="nl-NL" sz="2500" dirty="0" smtClean="0"/>
              <a:t>Wat zijn gemiddelde constante kosten?</a:t>
            </a:r>
          </a:p>
          <a:p>
            <a:r>
              <a:rPr lang="nl-NL" sz="2500" dirty="0" smtClean="0"/>
              <a:t>Je constanten kosten verdeeld over alle gemaakte producten, je gemiddelde constante kosten worden dus steeds lager.</a:t>
            </a:r>
          </a:p>
          <a:p>
            <a:r>
              <a:rPr lang="nl-NL" sz="2500" dirty="0" smtClean="0"/>
              <a:t>Stel je hebt 100 euro constante kosten en je maakt 1 product, dan zijn de gemiddelde constante kosten per product 100 (tenslotte je verdeeld alle constanten kosten over 1 gemaakt product)</a:t>
            </a:r>
          </a:p>
          <a:p>
            <a:r>
              <a:rPr lang="nl-NL" sz="2500" dirty="0" smtClean="0"/>
              <a:t>Stel je hebt 100 euro constante kosten en maakt 100 producten, dan zijn je gemiddelde constante kosten per product 1 (tenslotte je verdiend alle constanten kosten over 100 gemaakte producten).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4763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 ( 2 minuten zelfstandig)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Bedenk voor ditzelfde bedrijfje je variabele kosten.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97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Oefenopgave. 		(6 minuten)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9209" y="1374978"/>
            <a:ext cx="9406824" cy="44462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200" b="1" dirty="0" smtClean="0"/>
              <a:t>Peter verkoopt vissen. De constante kosten zijn 60.000 per jaar.</a:t>
            </a:r>
          </a:p>
          <a:p>
            <a:pPr marL="0" indent="0">
              <a:buNone/>
            </a:pPr>
            <a:r>
              <a:rPr lang="nl-NL" sz="2200" b="1" dirty="0" smtClean="0"/>
              <a:t>Om een vis te vangen kost 2 euro per vis.</a:t>
            </a:r>
          </a:p>
          <a:p>
            <a:pPr marL="0" indent="0">
              <a:buNone/>
            </a:pPr>
            <a:r>
              <a:rPr lang="nl-NL" sz="2200" b="1" dirty="0" smtClean="0"/>
              <a:t>de verkoopprijs van een vis is 5 euro.</a:t>
            </a:r>
          </a:p>
          <a:p>
            <a:pPr marL="0" indent="0">
              <a:buNone/>
            </a:pPr>
            <a:endParaRPr lang="nl-NL" sz="2200" b="1" dirty="0"/>
          </a:p>
          <a:p>
            <a:pPr marL="0" indent="0">
              <a:buNone/>
            </a:pPr>
            <a:r>
              <a:rPr lang="nl-NL" sz="2200" b="1" dirty="0" smtClean="0"/>
              <a:t>Bereken de totale omzet bij 10.000, 15.000 en 30,000 vissen.</a:t>
            </a:r>
          </a:p>
          <a:p>
            <a:pPr marL="0" indent="0">
              <a:buNone/>
            </a:pPr>
            <a:r>
              <a:rPr lang="nl-NL" sz="2200" b="1" dirty="0" smtClean="0"/>
              <a:t>Bereken de totale kosten bij 10.000, 15,000 en 30,000 vissen.</a:t>
            </a:r>
          </a:p>
          <a:p>
            <a:pPr marL="0" indent="0">
              <a:buNone/>
            </a:pPr>
            <a:r>
              <a:rPr lang="nl-NL" sz="2200" b="1" dirty="0" smtClean="0"/>
              <a:t>Bereken de totale winst bij 10.000, 15,000 en 30,000 vissen.</a:t>
            </a:r>
          </a:p>
          <a:p>
            <a:pPr marL="0" indent="0">
              <a:buNone/>
            </a:pPr>
            <a:endParaRPr lang="nl-NL" sz="2200" b="1" dirty="0"/>
          </a:p>
          <a:p>
            <a:pPr marL="0" indent="0">
              <a:buNone/>
            </a:pPr>
            <a:r>
              <a:rPr lang="nl-NL" sz="2200" b="1" dirty="0" smtClean="0"/>
              <a:t>Break even = geen winst , geen verlies</a:t>
            </a:r>
          </a:p>
          <a:p>
            <a:pPr marL="0" indent="0">
              <a:buNone/>
            </a:pPr>
            <a:r>
              <a:rPr lang="nl-NL" sz="2200" b="1" dirty="0" smtClean="0"/>
              <a:t>Dit is bij Totale omzet = totale kosten.</a:t>
            </a:r>
          </a:p>
          <a:p>
            <a:pPr marL="0" indent="0">
              <a:buNone/>
            </a:pPr>
            <a:r>
              <a:rPr lang="nl-NL" sz="2200" b="1" dirty="0" smtClean="0"/>
              <a:t>Bereken bij hoeveel vissen dit het geval is</a:t>
            </a:r>
            <a:endParaRPr lang="nl-NL" sz="2200" b="1" dirty="0"/>
          </a:p>
        </p:txBody>
      </p:sp>
    </p:spTree>
    <p:extLst>
      <p:ext uri="{BB962C8B-B14F-4D97-AF65-F5344CB8AC3E}">
        <p14:creationId xmlns:p14="http://schemas.microsoft.com/office/powerpoint/2010/main" val="110346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3486" y="90152"/>
            <a:ext cx="8900515" cy="5951211"/>
          </a:xfrm>
        </p:spPr>
        <p:txBody>
          <a:bodyPr>
            <a:noAutofit/>
          </a:bodyPr>
          <a:lstStyle/>
          <a:p>
            <a:r>
              <a:rPr lang="nl-NL" sz="2100" b="1" dirty="0" smtClean="0"/>
              <a:t>Omzet = P * afzet</a:t>
            </a:r>
          </a:p>
          <a:p>
            <a:r>
              <a:rPr lang="nl-NL" sz="2100" b="1" dirty="0" smtClean="0"/>
              <a:t>5 * 10.000 = 50.000</a:t>
            </a:r>
          </a:p>
          <a:p>
            <a:r>
              <a:rPr lang="nl-NL" sz="2100" b="1" dirty="0" smtClean="0"/>
              <a:t>5 * 15.000 = 75.000</a:t>
            </a:r>
          </a:p>
          <a:p>
            <a:r>
              <a:rPr lang="nl-NL" sz="2100" b="1" dirty="0" smtClean="0"/>
              <a:t>5 * 30.000 = 150.000</a:t>
            </a:r>
          </a:p>
          <a:p>
            <a:endParaRPr lang="nl-NL" sz="2100" b="1" dirty="0"/>
          </a:p>
          <a:p>
            <a:r>
              <a:rPr lang="nl-NL" sz="2100" b="1" dirty="0" smtClean="0"/>
              <a:t>Totale kosten = Totale variabele kosten + totale constante kosten</a:t>
            </a:r>
          </a:p>
          <a:p>
            <a:r>
              <a:rPr lang="nl-NL" sz="2100" b="1" dirty="0" smtClean="0"/>
              <a:t>Kosten per vis = 2</a:t>
            </a:r>
          </a:p>
          <a:p>
            <a:r>
              <a:rPr lang="nl-NL" sz="2100" b="1" dirty="0" smtClean="0"/>
              <a:t>2 * 10.000 + 60.000 = 80.000</a:t>
            </a:r>
          </a:p>
          <a:p>
            <a:r>
              <a:rPr lang="nl-NL" sz="2100" b="1" dirty="0" smtClean="0"/>
              <a:t>2 * 15.000 + 60.000= 90.0000</a:t>
            </a:r>
          </a:p>
          <a:p>
            <a:r>
              <a:rPr lang="nl-NL" sz="2100" b="1" dirty="0" smtClean="0"/>
              <a:t>2 * 30.000 + 60.000 = 120.000</a:t>
            </a:r>
          </a:p>
          <a:p>
            <a:endParaRPr lang="nl-NL" sz="2100" b="1" dirty="0"/>
          </a:p>
          <a:p>
            <a:r>
              <a:rPr lang="nl-NL" sz="2100" b="1" dirty="0" smtClean="0"/>
              <a:t>Totale winst = totale omzet – totale kosten</a:t>
            </a:r>
          </a:p>
          <a:p>
            <a:r>
              <a:rPr lang="nl-NL" sz="2100" b="1" dirty="0" smtClean="0"/>
              <a:t>50.000 – 80.000 = -30.000</a:t>
            </a:r>
          </a:p>
          <a:p>
            <a:r>
              <a:rPr lang="nl-NL" sz="2100" b="1" dirty="0" smtClean="0"/>
              <a:t>75.000 – 90.000 = -15.0000</a:t>
            </a:r>
          </a:p>
          <a:p>
            <a:r>
              <a:rPr lang="nl-NL" sz="2100" b="1" dirty="0" smtClean="0"/>
              <a:t>150.000 – 120.000 = 30.000</a:t>
            </a:r>
          </a:p>
          <a:p>
            <a:endParaRPr lang="nl-NL" sz="2100" b="1" dirty="0" smtClean="0"/>
          </a:p>
          <a:p>
            <a:endParaRPr lang="nl-NL" sz="2100" b="1" dirty="0"/>
          </a:p>
        </p:txBody>
      </p:sp>
    </p:spTree>
    <p:extLst>
      <p:ext uri="{BB962C8B-B14F-4D97-AF65-F5344CB8AC3E}">
        <p14:creationId xmlns:p14="http://schemas.microsoft.com/office/powerpoint/2010/main" val="146112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9093" y="283335"/>
            <a:ext cx="8964909" cy="5758027"/>
          </a:xfrm>
        </p:spPr>
        <p:txBody>
          <a:bodyPr>
            <a:noAutofit/>
          </a:bodyPr>
          <a:lstStyle/>
          <a:p>
            <a:r>
              <a:rPr lang="nl-NL" sz="2400" b="1" dirty="0" smtClean="0"/>
              <a:t>Totale omzet = Totale kosten = geen winst / geen verlies = break even omzet.</a:t>
            </a:r>
          </a:p>
          <a:p>
            <a:r>
              <a:rPr lang="nl-NL" sz="2400" b="1" dirty="0" smtClean="0"/>
              <a:t>5 * afzet = 2 * afzet + 60.000</a:t>
            </a:r>
          </a:p>
          <a:p>
            <a:r>
              <a:rPr lang="nl-NL" sz="2400" b="1" dirty="0" smtClean="0"/>
              <a:t>5q = 2q + 60.000 (afzet hebben we Q genoemd)</a:t>
            </a:r>
          </a:p>
          <a:p>
            <a:r>
              <a:rPr lang="nl-NL" sz="2400" b="1" dirty="0" smtClean="0"/>
              <a:t>Nu gaan we aan 1 kant alle </a:t>
            </a:r>
            <a:r>
              <a:rPr lang="nl-NL" sz="2400" b="1" dirty="0" err="1" smtClean="0"/>
              <a:t>Qs</a:t>
            </a:r>
            <a:r>
              <a:rPr lang="nl-NL" sz="2400" b="1" dirty="0" smtClean="0"/>
              <a:t> brengen, en aan 1 kant alle constante</a:t>
            </a:r>
          </a:p>
          <a:p>
            <a:r>
              <a:rPr lang="nl-NL" sz="2400" b="1" dirty="0" smtClean="0"/>
              <a:t>5q = 2q + 60.000</a:t>
            </a:r>
          </a:p>
          <a:p>
            <a:r>
              <a:rPr lang="nl-NL" sz="2400" b="1" dirty="0" smtClean="0"/>
              <a:t>5q – 2q = 2q – 2q + 60.000</a:t>
            </a:r>
          </a:p>
          <a:p>
            <a:r>
              <a:rPr lang="nl-NL" sz="2400" b="1" dirty="0" smtClean="0"/>
              <a:t>3q =60.000</a:t>
            </a:r>
          </a:p>
          <a:p>
            <a:r>
              <a:rPr lang="nl-NL" sz="2400" b="1" dirty="0" smtClean="0"/>
              <a:t>Nu gaan we alles delen zodat we weten hoeveel de afzet moet worden, dus hoeveel 1q is</a:t>
            </a:r>
          </a:p>
          <a:p>
            <a:r>
              <a:rPr lang="nl-NL" sz="2400" b="1" dirty="0" smtClean="0"/>
              <a:t>3q/3 = 60.000 / 3</a:t>
            </a:r>
          </a:p>
          <a:p>
            <a:r>
              <a:rPr lang="nl-NL" sz="2400" b="1" dirty="0" smtClean="0"/>
              <a:t>Q = 20.000</a:t>
            </a:r>
          </a:p>
        </p:txBody>
      </p:sp>
    </p:spTree>
    <p:extLst>
      <p:ext uri="{BB962C8B-B14F-4D97-AF65-F5344CB8AC3E}">
        <p14:creationId xmlns:p14="http://schemas.microsoft.com/office/powerpoint/2010/main" val="126826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</TotalTime>
  <Words>782</Words>
  <Application>Microsoft Office PowerPoint</Application>
  <PresentationFormat>Breedbeeld</PresentationFormat>
  <Paragraphs>149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0" baseType="lpstr">
      <vt:lpstr>Arial</vt:lpstr>
      <vt:lpstr>Trebuchet MS</vt:lpstr>
      <vt:lpstr>Wingdings</vt:lpstr>
      <vt:lpstr>Wingdings 3</vt:lpstr>
      <vt:lpstr>Facet</vt:lpstr>
      <vt:lpstr>Havo 4 Lesbrief Vervoer</vt:lpstr>
      <vt:lpstr>Hoofdstuk 1 en 2.</vt:lpstr>
      <vt:lpstr>Hoofdstuk 1 en 2.</vt:lpstr>
      <vt:lpstr>Hoofdstuk 2: rekenen met omzet, kosten en winst.</vt:lpstr>
      <vt:lpstr>Constanten kosten (2 minuten zelfstandig)</vt:lpstr>
      <vt:lpstr>Variabele kosten ( 2 minuten zelfstandig)</vt:lpstr>
      <vt:lpstr>Oefenopgave.   (6 minuten) </vt:lpstr>
      <vt:lpstr>PowerPoint-presentatie</vt:lpstr>
      <vt:lpstr>PowerPoint-presentatie</vt:lpstr>
      <vt:lpstr>Zelfstandig maken opdracht 2.1 t/m  2.4</vt:lpstr>
      <vt:lpstr>PowerPoint-presentatie</vt:lpstr>
      <vt:lpstr>Constante kosten.</vt:lpstr>
      <vt:lpstr>variabele kosten.</vt:lpstr>
      <vt:lpstr>Totale kosten</vt:lpstr>
      <vt:lpstr>We beginnen een bedrijf. </vt:lpstr>
      <vt:lpstr>Zelfstandig maken opdracht 2.7 en 2.8</vt:lpstr>
      <vt:lpstr>PowerPoint-presentatie</vt:lpstr>
      <vt:lpstr>PowerPoint-presentatie</vt:lpstr>
      <vt:lpstr>Zelfstandig maken opdracht 2.9 t/m 2.11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Jacobs, B (Bas)</cp:lastModifiedBy>
  <cp:revision>16</cp:revision>
  <dcterms:created xsi:type="dcterms:W3CDTF">2016-01-11T13:38:51Z</dcterms:created>
  <dcterms:modified xsi:type="dcterms:W3CDTF">2017-09-11T06:57:46Z</dcterms:modified>
</cp:coreProperties>
</file>